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1" r:id="rId6"/>
    <p:sldId id="262" r:id="rId7"/>
    <p:sldId id="260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8840-31C9-4BEA-A3E0-78F2B6372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77001-4BE4-4A66-B2AA-2B315E6A8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D04CF-A89D-4A36-9A27-35C7C2D5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77D-B3A5-49C0-8E9E-F53251F86961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ED6C9-7B5C-48DC-B76D-E7A0A0F7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5650F-239A-40A6-A2B2-901DC943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EDAC-9693-47F9-A728-59534BF09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01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A2BB-8853-46A3-B2FC-106651AD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8BA09-136F-4CA3-A2A0-4378DD33A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19BF6-10C0-49C8-8174-BD5A359E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77D-B3A5-49C0-8E9E-F53251F86961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6FF32-EA53-4E4D-8FCF-9ECDD0A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88296-23C0-43C4-90C1-FC4CAE5B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EDAC-9693-47F9-A728-59534BF09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86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9BA20-2CA8-437F-BB64-94EEDE475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403A7-3481-4F06-B7B2-A43F6B841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F224B-B18F-4383-8D85-A24915AA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77D-B3A5-49C0-8E9E-F53251F86961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233-A3A0-4D7F-AE26-242EA9B4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AA906-5ED1-4DFE-8EC7-B1A8F1A5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EDAC-9693-47F9-A728-59534BF09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82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E380-B02F-46F0-9642-E265F29B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FA64A-BF27-41C5-9E66-326EC5CBA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C186F-ADFA-46CB-9271-B357260A9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77D-B3A5-49C0-8E9E-F53251F86961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07CB-0AC1-4540-B9CD-C728B2DB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9DCDD-7954-4821-B6D7-33A2C540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EDAC-9693-47F9-A728-59534BF09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3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DEB4-0C96-4C6A-B96A-86C5E8E2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3CD97-D545-4A1D-99C1-65B6833A1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90E01-8B53-4A42-A9E4-381CE747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77D-B3A5-49C0-8E9E-F53251F86961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D6B9E-8AC9-477A-9FBC-B40EC50B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9CF73-D861-4791-AE0D-A34E549C2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EDAC-9693-47F9-A728-59534BF09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65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38E3-0253-4C90-B7E8-D4220254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8FEA7-B1C5-4A39-BF75-2C858E17C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42756-CD7D-4800-B90B-7293553E6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3BE38-1DF9-4889-AD51-E6A666AD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77D-B3A5-49C0-8E9E-F53251F86961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437FF-A0C8-4217-92EC-4A6E7F5F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5BB12-8B5D-4BEA-8F97-01BA0ACE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EDAC-9693-47F9-A728-59534BF09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36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DB7F-03A8-4CE8-8D48-D76FD3DC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45B9-9A46-4223-8D9D-B2BC183D1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9DDA3-5A4C-4FA2-9945-C40BB492B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C99BC-EC23-4901-A582-AF6C8CB05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8AD03-14A6-48D9-9902-C8E4A8730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64FEA-8CF7-4B5D-9424-6875D038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77D-B3A5-49C0-8E9E-F53251F86961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CD5CC-648B-4E17-AD2F-A0F450A5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A6867-841B-442E-8E59-E4F18FF2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EDAC-9693-47F9-A728-59534BF09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23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BE12-161E-4195-B246-551C92E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3390A-805B-4E68-8148-C926FC00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77D-B3A5-49C0-8E9E-F53251F86961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77516-02E1-4757-A479-77DC8087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3D850-82C7-4C28-B38B-A4A0D8DB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EDAC-9693-47F9-A728-59534BF09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37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08669-5C55-4E86-9E31-E39E9718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77D-B3A5-49C0-8E9E-F53251F86961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E8013-C65B-414B-BAB0-345F7B0D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0DF30-A380-41D7-B25B-855B6574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EDAC-9693-47F9-A728-59534BF09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36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2AC2-51BD-4D31-ABEF-65EB6818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5CCD5-90A8-4E48-8FC7-225F5DA37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DA9BD-F1A1-478E-B76A-A68B45E9F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230F6-3CD8-48E7-B7F0-EC170344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77D-B3A5-49C0-8E9E-F53251F86961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614F0-67E7-44DB-BC2B-DE3A56B3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92CCA-C68F-437F-911A-6515B5B1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EDAC-9693-47F9-A728-59534BF09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56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6876-26E0-4AFE-BB94-47286616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5114C-6CDE-4A35-A0AB-E0B8836A4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EF6CC-035E-4EB9-BBCA-4F197D7F1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5AE72-AF8D-40F5-8F8C-C2CAF77A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77D-B3A5-49C0-8E9E-F53251F86961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7F9A7-6E09-4CE0-B9F3-3547C5F2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44D1C-4CFB-4B31-B600-0AF40E2B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EDAC-9693-47F9-A728-59534BF09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3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760DE-2D76-455F-8268-70DA00EC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2AD82-6F36-4162-A317-5DC030279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BF65-EBF7-4E3D-8A49-989CA3F3B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AC77D-B3A5-49C0-8E9E-F53251F86961}" type="datetimeFigureOut">
              <a:rPr lang="nl-NL" smtClean="0"/>
              <a:t>15-1-2019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57303-059D-4E23-BBB0-7CA789823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210F4-8E71-422F-9470-F7F1191BE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2EDAC-9693-47F9-A728-59534BF096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65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scintilla.utwente.nl/masterclass/MatlabCourse2018/Part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37BA-091D-4D7A-8181-1B86B06D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Matlab Refresh Evening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96C8DE-2E67-410F-8628-F4D479092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75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7684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72CAB8-163F-4774-BCA5-DEE6AAFA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rgbClr val="FFFFFF"/>
                </a:solidFill>
              </a:rPr>
              <a:t>Practice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19A87-E02E-4921-A809-AD2B6A10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Have </a:t>
            </a:r>
            <a:r>
              <a:rPr lang="nl-NL" sz="2400" dirty="0" err="1">
                <a:solidFill>
                  <a:srgbClr val="FFFFFF"/>
                </a:solidFill>
              </a:rPr>
              <a:t>fun</a:t>
            </a:r>
            <a:r>
              <a:rPr lang="nl-NL" sz="2400" dirty="0">
                <a:solidFill>
                  <a:srgbClr val="FFFFFF"/>
                </a:solidFill>
              </a:rPr>
              <a:t>!</a:t>
            </a:r>
          </a:p>
          <a:p>
            <a:r>
              <a:rPr lang="nl-NL" sz="2400" dirty="0" err="1">
                <a:solidFill>
                  <a:srgbClr val="FFFFFF"/>
                </a:solidFill>
              </a:rPr>
              <a:t>Work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err="1">
                <a:solidFill>
                  <a:srgbClr val="FFFFFF"/>
                </a:solidFill>
              </a:rPr>
              <a:t>together</a:t>
            </a:r>
            <a:r>
              <a:rPr lang="nl-NL" sz="2400" dirty="0">
                <a:solidFill>
                  <a:srgbClr val="FFFFFF"/>
                </a:solidFill>
              </a:rPr>
              <a:t> on </a:t>
            </a:r>
            <a:r>
              <a:rPr lang="nl-NL" sz="2400" dirty="0" err="1">
                <a:solidFill>
                  <a:srgbClr val="FFFFFF"/>
                </a:solidFill>
              </a:rPr>
              <a:t>assignments</a:t>
            </a:r>
            <a:endParaRPr lang="nl-NL" sz="2400" dirty="0">
              <a:solidFill>
                <a:srgbClr val="FFFFFF"/>
              </a:solidFill>
            </a:endParaRPr>
          </a:p>
          <a:p>
            <a:r>
              <a:rPr lang="nl-NL" sz="2400" dirty="0">
                <a:solidFill>
                  <a:srgbClr val="FFFFFF"/>
                </a:solidFill>
              </a:rPr>
              <a:t>Or </a:t>
            </a:r>
            <a:r>
              <a:rPr lang="nl-NL" sz="2400" dirty="0" err="1">
                <a:solidFill>
                  <a:srgbClr val="FFFFFF"/>
                </a:solidFill>
              </a:rPr>
              <a:t>be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err="1">
                <a:solidFill>
                  <a:srgbClr val="FFFFFF"/>
                </a:solidFill>
              </a:rPr>
              <a:t>inventive</a:t>
            </a:r>
            <a:r>
              <a:rPr lang="nl-NL" sz="2400" dirty="0">
                <a:solidFill>
                  <a:srgbClr val="FFFFFF"/>
                </a:solidFill>
              </a:rPr>
              <a:t>!</a:t>
            </a:r>
          </a:p>
          <a:p>
            <a:endParaRPr lang="nl-NL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2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72CAB8-163F-4774-BCA5-DEE6AAFA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rgbClr val="FFFFFF"/>
                </a:solidFill>
              </a:rPr>
              <a:t>This</a:t>
            </a:r>
            <a:r>
              <a:rPr lang="nl-NL" dirty="0">
                <a:solidFill>
                  <a:srgbClr val="FFFFFF"/>
                </a:solidFill>
              </a:rPr>
              <a:t> course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19A87-E02E-4921-A809-AD2B6A10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nl-NL" sz="2400" dirty="0" err="1">
                <a:solidFill>
                  <a:srgbClr val="FFFFFF"/>
                </a:solidFill>
              </a:rPr>
              <a:t>This</a:t>
            </a:r>
            <a:r>
              <a:rPr lang="nl-NL" sz="2400" dirty="0">
                <a:solidFill>
                  <a:srgbClr val="FFFFFF"/>
                </a:solidFill>
              </a:rPr>
              <a:t> is </a:t>
            </a:r>
            <a:r>
              <a:rPr lang="nl-NL" sz="2400" dirty="0" err="1">
                <a:solidFill>
                  <a:srgbClr val="FFFFFF"/>
                </a:solidFill>
              </a:rPr>
              <a:t>day</a:t>
            </a:r>
            <a:r>
              <a:rPr lang="nl-NL" sz="2400" dirty="0">
                <a:solidFill>
                  <a:srgbClr val="FFFFFF"/>
                </a:solidFill>
              </a:rPr>
              <a:t> 1</a:t>
            </a: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Presentation</a:t>
            </a: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Do stuff</a:t>
            </a:r>
          </a:p>
          <a:p>
            <a:r>
              <a:rPr lang="nl-NL" sz="2400" dirty="0">
                <a:solidFill>
                  <a:srgbClr val="FFFFFF"/>
                </a:solidFill>
              </a:rPr>
              <a:t>Day 2 </a:t>
            </a:r>
            <a:r>
              <a:rPr lang="nl-NL" sz="2400" dirty="0" err="1">
                <a:solidFill>
                  <a:srgbClr val="FFFFFF"/>
                </a:solidFill>
              </a:rPr>
              <a:t>will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err="1">
                <a:solidFill>
                  <a:srgbClr val="FFFFFF"/>
                </a:solidFill>
              </a:rPr>
              <a:t>be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err="1">
                <a:solidFill>
                  <a:srgbClr val="FFFFFF"/>
                </a:solidFill>
              </a:rPr>
              <a:t>much</a:t>
            </a:r>
            <a:r>
              <a:rPr lang="nl-NL" sz="2400" dirty="0">
                <a:solidFill>
                  <a:srgbClr val="FFFFFF"/>
                </a:solidFill>
              </a:rPr>
              <a:t> more </a:t>
            </a:r>
            <a:r>
              <a:rPr lang="nl-NL" sz="2400" dirty="0" err="1">
                <a:solidFill>
                  <a:srgbClr val="FFFFFF"/>
                </a:solidFill>
              </a:rPr>
              <a:t>epic</a:t>
            </a:r>
            <a:endParaRPr lang="nl-NL" sz="2400" dirty="0">
              <a:solidFill>
                <a:srgbClr val="FFFFFF"/>
              </a:solidFill>
            </a:endParaRP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But no pizza….</a:t>
            </a:r>
          </a:p>
          <a:p>
            <a:endParaRPr lang="nl-NL" sz="16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8189AD-8C1B-41F6-B6B7-A09AE5ADC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12" y="849603"/>
            <a:ext cx="7284994" cy="51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7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72CAB8-163F-4774-BCA5-DEE6AAFA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rgbClr val="FFFFFF"/>
                </a:solidFill>
              </a:rPr>
              <a:t>What</a:t>
            </a:r>
            <a:r>
              <a:rPr lang="nl-NL" dirty="0">
                <a:solidFill>
                  <a:srgbClr val="FFFFFF"/>
                </a:solidFill>
              </a:rPr>
              <a:t> is </a:t>
            </a:r>
            <a:r>
              <a:rPr lang="nl-NL" dirty="0" err="1">
                <a:solidFill>
                  <a:srgbClr val="FFFFFF"/>
                </a:solidFill>
              </a:rPr>
              <a:t>Matlab</a:t>
            </a:r>
            <a:r>
              <a:rPr lang="nl-NL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19A87-E02E-4921-A809-AD2B6A10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Calculator on </a:t>
            </a:r>
            <a:r>
              <a:rPr lang="nl-NL" sz="2400" dirty="0" err="1">
                <a:solidFill>
                  <a:srgbClr val="FFFFFF"/>
                </a:solidFill>
              </a:rPr>
              <a:t>steroïds</a:t>
            </a:r>
            <a:endParaRPr lang="nl-NL" sz="2400" dirty="0">
              <a:solidFill>
                <a:srgbClr val="FFFFFF"/>
              </a:solidFill>
            </a:endParaRPr>
          </a:p>
          <a:p>
            <a:r>
              <a:rPr lang="nl-NL" sz="2400" dirty="0">
                <a:solidFill>
                  <a:srgbClr val="FFFFFF"/>
                </a:solidFill>
              </a:rPr>
              <a:t>Multi-</a:t>
            </a:r>
            <a:r>
              <a:rPr lang="nl-NL" sz="2400" dirty="0" err="1">
                <a:solidFill>
                  <a:srgbClr val="FFFFFF"/>
                </a:solidFill>
              </a:rPr>
              <a:t>pardigm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err="1">
                <a:solidFill>
                  <a:srgbClr val="FFFFFF"/>
                </a:solidFill>
              </a:rPr>
              <a:t>numerical</a:t>
            </a:r>
            <a:r>
              <a:rPr lang="nl-NL" sz="2400" dirty="0">
                <a:solidFill>
                  <a:srgbClr val="FFFFFF"/>
                </a:solidFill>
              </a:rPr>
              <a:t> computing environment</a:t>
            </a:r>
          </a:p>
          <a:p>
            <a:r>
              <a:rPr lang="nl-NL" sz="2400" dirty="0" err="1">
                <a:solidFill>
                  <a:srgbClr val="FFFFFF"/>
                </a:solidFill>
              </a:rPr>
              <a:t>Can</a:t>
            </a:r>
            <a:r>
              <a:rPr lang="nl-NL" sz="2400" dirty="0">
                <a:solidFill>
                  <a:srgbClr val="FFFFFF"/>
                </a:solidFill>
              </a:rPr>
              <a:t> do </a:t>
            </a:r>
            <a:r>
              <a:rPr lang="nl-NL" sz="2400" dirty="0" err="1">
                <a:solidFill>
                  <a:srgbClr val="FFFFFF"/>
                </a:solidFill>
              </a:rPr>
              <a:t>advanced</a:t>
            </a:r>
            <a:r>
              <a:rPr lang="nl-NL" sz="2400" dirty="0">
                <a:solidFill>
                  <a:srgbClr val="FFFFFF"/>
                </a:solidFill>
              </a:rPr>
              <a:t> stuff like</a:t>
            </a: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Image processing</a:t>
            </a:r>
          </a:p>
          <a:p>
            <a:pPr lvl="1"/>
            <a:r>
              <a:rPr lang="nl-NL" sz="2000" dirty="0" err="1">
                <a:solidFill>
                  <a:srgbClr val="FFFFFF"/>
                </a:solidFill>
              </a:rPr>
              <a:t>Deep</a:t>
            </a:r>
            <a:r>
              <a:rPr lang="nl-NL" sz="2000" dirty="0">
                <a:solidFill>
                  <a:srgbClr val="FFFFFF"/>
                </a:solidFill>
              </a:rPr>
              <a:t> </a:t>
            </a:r>
            <a:r>
              <a:rPr lang="nl-NL" sz="2000" dirty="0" err="1">
                <a:solidFill>
                  <a:srgbClr val="FFFFFF"/>
                </a:solidFill>
              </a:rPr>
              <a:t>learning</a:t>
            </a:r>
            <a:endParaRPr lang="nl-NL" sz="2000" dirty="0">
              <a:solidFill>
                <a:srgbClr val="FFFFFF"/>
              </a:solidFill>
            </a:endParaRP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Make </a:t>
            </a:r>
            <a:r>
              <a:rPr lang="nl-NL" sz="2000" dirty="0" err="1">
                <a:solidFill>
                  <a:srgbClr val="FFFFFF"/>
                </a:solidFill>
              </a:rPr>
              <a:t>graphs</a:t>
            </a:r>
            <a:r>
              <a:rPr lang="nl-NL" sz="2000" dirty="0">
                <a:solidFill>
                  <a:srgbClr val="FFFFFF"/>
                </a:solidFill>
              </a:rPr>
              <a:t> of </a:t>
            </a:r>
            <a:r>
              <a:rPr lang="nl-NL" sz="2000" dirty="0" err="1">
                <a:solidFill>
                  <a:srgbClr val="FFFFFF"/>
                </a:solidFill>
              </a:rPr>
              <a:t>cows</a:t>
            </a:r>
            <a:endParaRPr lang="nl-N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96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72CAB8-163F-4774-BCA5-DEE6AAFA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Interface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9DCFE7-C281-4CAB-BA50-5A1DE8C2D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9"/>
          <a:stretch/>
        </p:blipFill>
        <p:spPr>
          <a:xfrm>
            <a:off x="1294404" y="1351305"/>
            <a:ext cx="10059300" cy="550669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E3ADFF2-0643-4D11-B6B8-061010C8C2D7}"/>
              </a:ext>
            </a:extLst>
          </p:cNvPr>
          <p:cNvSpPr/>
          <p:nvPr/>
        </p:nvSpPr>
        <p:spPr>
          <a:xfrm>
            <a:off x="1294404" y="1474631"/>
            <a:ext cx="650306" cy="6503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EE5C5A-F417-4CF5-96FA-BD3F816E50A4}"/>
              </a:ext>
            </a:extLst>
          </p:cNvPr>
          <p:cNvSpPr/>
          <p:nvPr/>
        </p:nvSpPr>
        <p:spPr>
          <a:xfrm>
            <a:off x="3992451" y="1532586"/>
            <a:ext cx="1429555" cy="5232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CF3CCF-12E4-4216-BE8D-A5199B7001D2}"/>
              </a:ext>
            </a:extLst>
          </p:cNvPr>
          <p:cNvCxnSpPr/>
          <p:nvPr/>
        </p:nvCxnSpPr>
        <p:spPr>
          <a:xfrm flipH="1">
            <a:off x="10889087" y="1690688"/>
            <a:ext cx="897667" cy="10331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B188B8-512A-4989-BD0E-AC38A4CD8900}"/>
              </a:ext>
            </a:extLst>
          </p:cNvPr>
          <p:cNvCxnSpPr/>
          <p:nvPr/>
        </p:nvCxnSpPr>
        <p:spPr>
          <a:xfrm>
            <a:off x="521594" y="2453425"/>
            <a:ext cx="1281448" cy="8693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F4282D-203C-494D-910A-D6921BD80D50}"/>
              </a:ext>
            </a:extLst>
          </p:cNvPr>
          <p:cNvCxnSpPr/>
          <p:nvPr/>
        </p:nvCxnSpPr>
        <p:spPr>
          <a:xfrm flipH="1">
            <a:off x="5550794" y="1010992"/>
            <a:ext cx="3258355" cy="23117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B0DC57-256F-4B2C-AF75-63544D6C2537}"/>
              </a:ext>
            </a:extLst>
          </p:cNvPr>
          <p:cNvCxnSpPr/>
          <p:nvPr/>
        </p:nvCxnSpPr>
        <p:spPr>
          <a:xfrm flipV="1">
            <a:off x="727656" y="5892085"/>
            <a:ext cx="2831745" cy="6007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158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72CAB8-163F-4774-BCA5-DEE6AAFA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Syntax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19A87-E02E-4921-A809-AD2B6A10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Semicolon ;</a:t>
            </a:r>
          </a:p>
          <a:p>
            <a:r>
              <a:rPr lang="nl-NL" sz="2400" dirty="0" err="1">
                <a:solidFill>
                  <a:srgbClr val="FFFFFF"/>
                </a:solidFill>
              </a:rPr>
              <a:t>Commenting</a:t>
            </a:r>
            <a:r>
              <a:rPr lang="nl-NL" sz="2400" dirty="0">
                <a:solidFill>
                  <a:srgbClr val="FFFFFF"/>
                </a:solidFill>
              </a:rPr>
              <a:t> %</a:t>
            </a:r>
          </a:p>
          <a:p>
            <a:r>
              <a:rPr lang="nl-NL" sz="2400" dirty="0">
                <a:solidFill>
                  <a:srgbClr val="FFFFFF"/>
                </a:solidFill>
              </a:rPr>
              <a:t>Variables</a:t>
            </a:r>
          </a:p>
          <a:p>
            <a:r>
              <a:rPr lang="nl-NL" sz="2400" dirty="0" err="1">
                <a:solidFill>
                  <a:srgbClr val="FFFFFF"/>
                </a:solidFill>
              </a:rPr>
              <a:t>Formula’s</a:t>
            </a:r>
            <a:endParaRPr lang="nl-NL" sz="2400" dirty="0">
              <a:solidFill>
                <a:srgbClr val="FFFFFF"/>
              </a:solidFill>
            </a:endParaRPr>
          </a:p>
          <a:p>
            <a:r>
              <a:rPr lang="nl-NL" sz="2400" dirty="0" err="1">
                <a:solidFill>
                  <a:srgbClr val="FFFFFF"/>
                </a:solidFill>
              </a:rPr>
              <a:t>Plotting</a:t>
            </a:r>
            <a:endParaRPr lang="nl-NL" sz="24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11C80-F78A-4F07-9DDC-417968A80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50" y="1227438"/>
            <a:ext cx="9038056" cy="4949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68F68-143C-4A78-8AFD-D4F2F4697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1" y="4291284"/>
            <a:ext cx="3254053" cy="256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86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72CAB8-163F-4774-BCA5-DEE6AAFA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rgbClr val="FFFFFF"/>
                </a:solidFill>
              </a:rPr>
              <a:t>Vectors</a:t>
            </a:r>
            <a:r>
              <a:rPr lang="nl-NL" dirty="0">
                <a:solidFill>
                  <a:srgbClr val="FFFFFF"/>
                </a:solidFill>
              </a:rPr>
              <a:t> (</a:t>
            </a:r>
            <a:r>
              <a:rPr lang="nl-NL" dirty="0" err="1">
                <a:solidFill>
                  <a:srgbClr val="FFFFFF"/>
                </a:solidFill>
              </a:rPr>
              <a:t>and</a:t>
            </a:r>
            <a:r>
              <a:rPr lang="nl-NL" dirty="0">
                <a:solidFill>
                  <a:srgbClr val="FFFFFF"/>
                </a:solidFill>
              </a:rPr>
              <a:t> Matrices)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19A87-E02E-4921-A809-AD2B6A10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nl-NL" sz="2400" dirty="0" err="1">
                <a:solidFill>
                  <a:srgbClr val="FFFFFF"/>
                </a:solidFill>
              </a:rPr>
              <a:t>Matlab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err="1">
                <a:solidFill>
                  <a:srgbClr val="FFFFFF"/>
                </a:solidFill>
              </a:rPr>
              <a:t>indexes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err="1">
                <a:solidFill>
                  <a:srgbClr val="FFFFFF"/>
                </a:solidFill>
              </a:rPr>
              <a:t>from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b="1" u="sng" dirty="0">
                <a:solidFill>
                  <a:srgbClr val="FFFFFF"/>
                </a:solidFill>
              </a:rPr>
              <a:t>1</a:t>
            </a:r>
            <a:r>
              <a:rPr lang="nl-NL" sz="2400" dirty="0">
                <a:solidFill>
                  <a:srgbClr val="FFFFFF"/>
                </a:solidFill>
              </a:rPr>
              <a:t> (</a:t>
            </a:r>
            <a:r>
              <a:rPr lang="nl-NL" sz="2400" dirty="0" err="1">
                <a:solidFill>
                  <a:srgbClr val="FFFFFF"/>
                </a:solidFill>
              </a:rPr>
              <a:t>unlike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err="1">
                <a:solidFill>
                  <a:srgbClr val="FFFFFF"/>
                </a:solidFill>
              </a:rPr>
              <a:t>other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err="1">
                <a:solidFill>
                  <a:srgbClr val="FFFFFF"/>
                </a:solidFill>
              </a:rPr>
              <a:t>programming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err="1">
                <a:solidFill>
                  <a:srgbClr val="FFFFFF"/>
                </a:solidFill>
              </a:rPr>
              <a:t>languages</a:t>
            </a:r>
            <a:r>
              <a:rPr lang="nl-NL" sz="2400" dirty="0">
                <a:solidFill>
                  <a:srgbClr val="FFFFFF"/>
                </a:solidFill>
              </a:rPr>
              <a:t>)</a:t>
            </a:r>
          </a:p>
          <a:p>
            <a:r>
              <a:rPr lang="nl-NL" sz="2400" dirty="0">
                <a:solidFill>
                  <a:srgbClr val="FFFFFF"/>
                </a:solidFill>
              </a:rPr>
              <a:t>A = [ 1 26 7 0 ]</a:t>
            </a:r>
          </a:p>
          <a:p>
            <a:r>
              <a:rPr lang="nl-NL" sz="2400" dirty="0">
                <a:solidFill>
                  <a:srgbClr val="FFFFFF"/>
                </a:solidFill>
              </a:rPr>
              <a:t>A = [1:10]</a:t>
            </a:r>
          </a:p>
          <a:p>
            <a:r>
              <a:rPr lang="nl-NL" sz="2400" dirty="0">
                <a:solidFill>
                  <a:srgbClr val="FFFFFF"/>
                </a:solidFill>
              </a:rPr>
              <a:t>.. :0.1: .. </a:t>
            </a:r>
            <a:r>
              <a:rPr lang="nl-NL" sz="2400" dirty="0" err="1">
                <a:solidFill>
                  <a:srgbClr val="FFFFFF"/>
                </a:solidFill>
              </a:rPr>
              <a:t>and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err="1">
                <a:solidFill>
                  <a:srgbClr val="FFFFFF"/>
                </a:solidFill>
              </a:rPr>
              <a:t>linspace</a:t>
            </a:r>
            <a:endParaRPr lang="nl-NL" sz="2400" dirty="0">
              <a:solidFill>
                <a:srgbClr val="FFFFFF"/>
              </a:solidFill>
            </a:endParaRPr>
          </a:p>
          <a:p>
            <a:r>
              <a:rPr lang="nl-NL" sz="2400" dirty="0" err="1">
                <a:solidFill>
                  <a:srgbClr val="FFFFFF"/>
                </a:solidFill>
              </a:rPr>
              <a:t>Difference</a:t>
            </a:r>
            <a:r>
              <a:rPr lang="nl-NL" sz="2400" dirty="0">
                <a:solidFill>
                  <a:srgbClr val="FFFFFF"/>
                </a:solidFill>
              </a:rPr>
              <a:t> * </a:t>
            </a:r>
            <a:r>
              <a:rPr lang="nl-NL" sz="2400" dirty="0" err="1">
                <a:solidFill>
                  <a:srgbClr val="FFFFFF"/>
                </a:solidFill>
              </a:rPr>
              <a:t>and</a:t>
            </a:r>
            <a:r>
              <a:rPr lang="nl-NL" sz="2400" dirty="0">
                <a:solidFill>
                  <a:srgbClr val="FFFFFF"/>
                </a:solidFill>
              </a:rPr>
              <a:t> .*</a:t>
            </a:r>
          </a:p>
          <a:p>
            <a:r>
              <a:rPr lang="nl-NL" sz="2400" dirty="0" err="1">
                <a:solidFill>
                  <a:srgbClr val="FFFFFF"/>
                </a:solidFill>
              </a:rPr>
              <a:t>Accessing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err="1">
                <a:solidFill>
                  <a:srgbClr val="FFFFFF"/>
                </a:solidFill>
              </a:rPr>
              <a:t>elements</a:t>
            </a:r>
            <a:endParaRPr lang="nl-NL" sz="2400" dirty="0">
              <a:solidFill>
                <a:srgbClr val="FFFFFF"/>
              </a:solidFill>
            </a:endParaRP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A(5)</a:t>
            </a: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A(3:end)</a:t>
            </a:r>
          </a:p>
          <a:p>
            <a:pPr lvl="1"/>
            <a:r>
              <a:rPr lang="nl-NL" sz="2000" dirty="0">
                <a:solidFill>
                  <a:srgbClr val="FFFFFF"/>
                </a:solidFill>
              </a:rPr>
              <a:t>A(:)</a:t>
            </a:r>
          </a:p>
          <a:p>
            <a:endParaRPr lang="nl-NL" sz="16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C59ED-5482-4E83-BC0B-7701B0BC5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85" y="2561040"/>
            <a:ext cx="7832592" cy="41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92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72CAB8-163F-4774-BCA5-DEE6AAFA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Important!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19A87-E02E-4921-A809-AD2B6A10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FFFFFF"/>
                </a:solidFill>
              </a:rPr>
              <a:t>Help – </a:t>
            </a:r>
            <a:r>
              <a:rPr lang="nl-NL" sz="3200" dirty="0" err="1">
                <a:solidFill>
                  <a:srgbClr val="FFFFFF"/>
                </a:solidFill>
              </a:rPr>
              <a:t>function</a:t>
            </a:r>
            <a:endParaRPr lang="nl-NL" sz="3200" dirty="0">
              <a:solidFill>
                <a:srgbClr val="FFFFFF"/>
              </a:solidFill>
            </a:endParaRPr>
          </a:p>
          <a:p>
            <a:endParaRPr lang="nl-NL" sz="3200" dirty="0">
              <a:solidFill>
                <a:srgbClr val="FFFFFF"/>
              </a:solidFill>
            </a:endParaRPr>
          </a:p>
          <a:p>
            <a:r>
              <a:rPr lang="nl-NL" sz="3200" dirty="0">
                <a:solidFill>
                  <a:srgbClr val="FFFFFF"/>
                </a:solidFill>
              </a:rPr>
              <a:t>DOC – </a:t>
            </a:r>
            <a:r>
              <a:rPr lang="nl-NL" sz="3200" dirty="0" err="1">
                <a:solidFill>
                  <a:srgbClr val="FFFFFF"/>
                </a:solidFill>
              </a:rPr>
              <a:t>function</a:t>
            </a:r>
            <a:endParaRPr lang="nl-NL" sz="3200" dirty="0">
              <a:solidFill>
                <a:srgbClr val="FFFFFF"/>
              </a:solidFill>
            </a:endParaRPr>
          </a:p>
          <a:p>
            <a:endParaRPr lang="nl-NL" sz="3200" dirty="0">
              <a:solidFill>
                <a:srgbClr val="FFFFFF"/>
              </a:solidFill>
            </a:endParaRPr>
          </a:p>
          <a:p>
            <a:r>
              <a:rPr lang="nl-NL" sz="3200" dirty="0">
                <a:solidFill>
                  <a:srgbClr val="FFFFFF"/>
                </a:solidFill>
              </a:rPr>
              <a:t>Google is </a:t>
            </a:r>
            <a:r>
              <a:rPr lang="nl-NL" sz="3200" dirty="0" err="1">
                <a:solidFill>
                  <a:srgbClr val="FFFFFF"/>
                </a:solidFill>
              </a:rPr>
              <a:t>your</a:t>
            </a:r>
            <a:r>
              <a:rPr lang="nl-NL" sz="3200" dirty="0">
                <a:solidFill>
                  <a:srgbClr val="FFFFFF"/>
                </a:solidFill>
              </a:rPr>
              <a:t> </a:t>
            </a:r>
            <a:r>
              <a:rPr lang="nl-NL" sz="3200" dirty="0" err="1">
                <a:solidFill>
                  <a:srgbClr val="FFFFFF"/>
                </a:solidFill>
              </a:rPr>
              <a:t>friend</a:t>
            </a:r>
            <a:endParaRPr lang="nl-NL" sz="3200" dirty="0">
              <a:solidFill>
                <a:srgbClr val="FFFFFF"/>
              </a:solidFill>
            </a:endParaRPr>
          </a:p>
          <a:p>
            <a:endParaRPr lang="nl-NL" sz="16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69025D-FB8F-4BC7-ADF7-FCC010CC1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"/>
          <a:stretch/>
        </p:blipFill>
        <p:spPr>
          <a:xfrm>
            <a:off x="4956283" y="2889541"/>
            <a:ext cx="6830471" cy="3901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6AEF9-2E39-4A0C-A0B6-BC3DCB33C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02"/>
          <a:stretch/>
        </p:blipFill>
        <p:spPr>
          <a:xfrm>
            <a:off x="6159071" y="422819"/>
            <a:ext cx="4260509" cy="2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98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72CAB8-163F-4774-BCA5-DEE6AAFA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rgbClr val="FFFFFF"/>
                </a:solidFill>
              </a:rPr>
              <a:t>What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 err="1">
                <a:solidFill>
                  <a:srgbClr val="FFFFFF"/>
                </a:solidFill>
              </a:rPr>
              <a:t>to</a:t>
            </a:r>
            <a:r>
              <a:rPr lang="nl-NL" dirty="0">
                <a:solidFill>
                  <a:srgbClr val="FFFFFF"/>
                </a:solidFill>
              </a:rPr>
              <a:t>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19A87-E02E-4921-A809-AD2B6A10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nl-NL" sz="2400" dirty="0" err="1">
                <a:solidFill>
                  <a:srgbClr val="FFFFFF"/>
                </a:solidFill>
              </a:rPr>
              <a:t>There</a:t>
            </a:r>
            <a:r>
              <a:rPr lang="nl-NL" sz="2400" dirty="0">
                <a:solidFill>
                  <a:srgbClr val="FFFFFF"/>
                </a:solidFill>
              </a:rPr>
              <a:t> are </a:t>
            </a:r>
            <a:r>
              <a:rPr lang="nl-NL" sz="2400" dirty="0" err="1">
                <a:solidFill>
                  <a:srgbClr val="FFFFFF"/>
                </a:solidFill>
              </a:rPr>
              <a:t>three</a:t>
            </a:r>
            <a:r>
              <a:rPr lang="nl-NL" sz="2400" dirty="0">
                <a:solidFill>
                  <a:srgbClr val="FFFFFF"/>
                </a:solidFill>
              </a:rPr>
              <a:t> options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FFFF"/>
                </a:solidFill>
              </a:rPr>
              <a:t>	</a:t>
            </a:r>
            <a:r>
              <a:rPr lang="nl-NL" sz="2000" dirty="0">
                <a:solidFill>
                  <a:srgbClr val="FFFFFF"/>
                </a:solidFill>
              </a:rPr>
              <a:t>The </a:t>
            </a:r>
            <a:r>
              <a:rPr lang="nl-NL" sz="2000" dirty="0" err="1">
                <a:solidFill>
                  <a:srgbClr val="FFFFFF"/>
                </a:solidFill>
              </a:rPr>
              <a:t>Scintilla</a:t>
            </a:r>
            <a:r>
              <a:rPr lang="nl-NL" sz="2000" dirty="0">
                <a:solidFill>
                  <a:srgbClr val="FFFFFF"/>
                </a:solidFill>
              </a:rPr>
              <a:t> </a:t>
            </a:r>
            <a:r>
              <a:rPr lang="nl-NL" sz="2000" dirty="0" err="1">
                <a:solidFill>
                  <a:srgbClr val="FFFFFF"/>
                </a:solidFill>
              </a:rPr>
              <a:t>Matlab</a:t>
            </a:r>
            <a:r>
              <a:rPr lang="nl-NL" sz="2000" dirty="0">
                <a:solidFill>
                  <a:srgbClr val="FFFFFF"/>
                </a:solidFill>
              </a:rPr>
              <a:t> manual; digital; </a:t>
            </a:r>
            <a:r>
              <a:rPr lang="nl-NL" sz="2000" dirty="0" err="1">
                <a:solidFill>
                  <a:srgbClr val="FFFFFF"/>
                </a:solidFill>
              </a:rPr>
              <a:t>some</a:t>
            </a:r>
            <a:r>
              <a:rPr lang="nl-NL" sz="2000" dirty="0">
                <a:solidFill>
                  <a:srgbClr val="FFFFFF"/>
                </a:solidFill>
              </a:rPr>
              <a:t> </a:t>
            </a:r>
            <a:r>
              <a:rPr lang="nl-NL" sz="2000" dirty="0" err="1">
                <a:solidFill>
                  <a:srgbClr val="FFFFFF"/>
                </a:solidFill>
              </a:rPr>
              <a:t>explaination</a:t>
            </a:r>
            <a:r>
              <a:rPr lang="nl-NL" sz="2000" dirty="0">
                <a:solidFill>
                  <a:srgbClr val="FFFFFF"/>
                </a:solidFill>
              </a:rPr>
              <a:t> of basics; </a:t>
            </a:r>
            <a:r>
              <a:rPr lang="nl-NL" sz="2000" dirty="0" err="1">
                <a:solidFill>
                  <a:srgbClr val="FFFFFF"/>
                </a:solidFill>
              </a:rPr>
              <a:t>excercise</a:t>
            </a:r>
            <a:r>
              <a:rPr lang="nl-NL" sz="2000" dirty="0">
                <a:solidFill>
                  <a:srgbClr val="FFFFFF"/>
                </a:solidFill>
              </a:rPr>
              <a:t> of </a:t>
            </a:r>
            <a:r>
              <a:rPr lang="nl-NL" sz="2000" dirty="0" err="1">
                <a:solidFill>
                  <a:srgbClr val="FFFFFF"/>
                </a:solidFill>
              </a:rPr>
              <a:t>varying</a:t>
            </a:r>
            <a:r>
              <a:rPr lang="nl-NL" sz="2000" dirty="0">
                <a:solidFill>
                  <a:srgbClr val="FFFFFF"/>
                </a:solidFill>
              </a:rPr>
              <a:t> 	</a:t>
            </a:r>
            <a:r>
              <a:rPr lang="nl-NL" sz="2000" dirty="0" err="1">
                <a:solidFill>
                  <a:srgbClr val="FFFFFF"/>
                </a:solidFill>
              </a:rPr>
              <a:t>difficulty</a:t>
            </a:r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	</a:t>
            </a:r>
            <a:r>
              <a:rPr lang="nl-NL" sz="2000" dirty="0" err="1">
                <a:solidFill>
                  <a:srgbClr val="FFFFFF"/>
                </a:solidFill>
              </a:rPr>
              <a:t>Matlab</a:t>
            </a:r>
            <a:r>
              <a:rPr lang="nl-NL" sz="2000" dirty="0">
                <a:solidFill>
                  <a:srgbClr val="FFFFFF"/>
                </a:solidFill>
              </a:rPr>
              <a:t> manual of </a:t>
            </a:r>
            <a:r>
              <a:rPr lang="nl-NL" sz="2000" dirty="0" err="1">
                <a:solidFill>
                  <a:srgbClr val="FFFFFF"/>
                </a:solidFill>
              </a:rPr>
              <a:t>Applied</a:t>
            </a:r>
            <a:r>
              <a:rPr lang="nl-NL" sz="2000" dirty="0">
                <a:solidFill>
                  <a:srgbClr val="FFFFFF"/>
                </a:solidFill>
              </a:rPr>
              <a:t> </a:t>
            </a:r>
            <a:r>
              <a:rPr lang="nl-NL" sz="2000" dirty="0" err="1">
                <a:solidFill>
                  <a:srgbClr val="FFFFFF"/>
                </a:solidFill>
              </a:rPr>
              <a:t>Mathematics</a:t>
            </a:r>
            <a:r>
              <a:rPr lang="nl-NL" sz="2000" dirty="0">
                <a:solidFill>
                  <a:srgbClr val="FFFFFF"/>
                </a:solidFill>
              </a:rPr>
              <a:t>; </a:t>
            </a:r>
            <a:r>
              <a:rPr lang="nl-NL" sz="2000" dirty="0" err="1">
                <a:solidFill>
                  <a:srgbClr val="FFFFFF"/>
                </a:solidFill>
              </a:rPr>
              <a:t>extensive</a:t>
            </a:r>
            <a:r>
              <a:rPr lang="nl-NL" sz="2000" dirty="0">
                <a:solidFill>
                  <a:srgbClr val="FFFFFF"/>
                </a:solidFill>
              </a:rPr>
              <a:t> information; </a:t>
            </a:r>
            <a:r>
              <a:rPr lang="nl-NL" sz="2000" dirty="0" err="1">
                <a:solidFill>
                  <a:srgbClr val="FFFFFF"/>
                </a:solidFill>
              </a:rPr>
              <a:t>excercises</a:t>
            </a:r>
            <a:r>
              <a:rPr lang="nl-NL" sz="2000" dirty="0">
                <a:solidFill>
                  <a:srgbClr val="FFFFFF"/>
                </a:solidFill>
              </a:rPr>
              <a:t> per </a:t>
            </a:r>
            <a:r>
              <a:rPr lang="nl-NL" sz="2000" dirty="0" err="1">
                <a:solidFill>
                  <a:srgbClr val="FFFFFF"/>
                </a:solidFill>
              </a:rPr>
              <a:t>chapter</a:t>
            </a:r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	</a:t>
            </a:r>
            <a:r>
              <a:rPr lang="nl-NL" sz="2000" dirty="0" err="1">
                <a:solidFill>
                  <a:srgbClr val="FFFFFF"/>
                </a:solidFill>
              </a:rPr>
              <a:t>Signal</a:t>
            </a:r>
            <a:r>
              <a:rPr lang="nl-NL" sz="2000" dirty="0">
                <a:solidFill>
                  <a:srgbClr val="FFFFFF"/>
                </a:solidFill>
              </a:rPr>
              <a:t> </a:t>
            </a:r>
            <a:r>
              <a:rPr lang="nl-NL" sz="2000" dirty="0" err="1">
                <a:solidFill>
                  <a:srgbClr val="FFFFFF"/>
                </a:solidFill>
              </a:rPr>
              <a:t>assignments</a:t>
            </a:r>
            <a:r>
              <a:rPr lang="nl-NL" sz="2000" dirty="0">
                <a:solidFill>
                  <a:srgbClr val="FFFFFF"/>
                </a:solidFill>
              </a:rPr>
              <a:t> of </a:t>
            </a:r>
            <a:r>
              <a:rPr lang="nl-NL" sz="2000" dirty="0" err="1">
                <a:solidFill>
                  <a:srgbClr val="FFFFFF"/>
                </a:solidFill>
              </a:rPr>
              <a:t>the</a:t>
            </a:r>
            <a:r>
              <a:rPr lang="nl-NL" sz="2000" dirty="0">
                <a:solidFill>
                  <a:srgbClr val="FFFFFF"/>
                </a:solidFill>
              </a:rPr>
              <a:t> first </a:t>
            </a:r>
            <a:r>
              <a:rPr lang="nl-NL" sz="2000" dirty="0" err="1">
                <a:solidFill>
                  <a:srgbClr val="FFFFFF"/>
                </a:solidFill>
              </a:rPr>
              <a:t>years</a:t>
            </a:r>
            <a:endParaRPr lang="nl-NL" sz="2000" dirty="0">
              <a:solidFill>
                <a:srgbClr val="FFFFFF"/>
              </a:solidFill>
            </a:endParaRPr>
          </a:p>
          <a:p>
            <a:r>
              <a:rPr lang="nl-NL" sz="2400" dirty="0" err="1">
                <a:solidFill>
                  <a:srgbClr val="FFFFFF"/>
                </a:solidFill>
              </a:rPr>
              <a:t>You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err="1">
                <a:solidFill>
                  <a:srgbClr val="FFFFFF"/>
                </a:solidFill>
              </a:rPr>
              <a:t>can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err="1">
                <a:solidFill>
                  <a:srgbClr val="FFFFFF"/>
                </a:solidFill>
              </a:rPr>
              <a:t>find</a:t>
            </a:r>
            <a:r>
              <a:rPr lang="nl-NL" sz="2400" dirty="0">
                <a:solidFill>
                  <a:srgbClr val="FFFFFF"/>
                </a:solidFill>
              </a:rPr>
              <a:t> </a:t>
            </a:r>
            <a:r>
              <a:rPr lang="nl-NL" sz="2400" dirty="0" err="1">
                <a:solidFill>
                  <a:srgbClr val="FFFFFF"/>
                </a:solidFill>
              </a:rPr>
              <a:t>everything</a:t>
            </a:r>
            <a:r>
              <a:rPr lang="nl-NL" sz="2400" dirty="0">
                <a:solidFill>
                  <a:srgbClr val="FFFFFF"/>
                </a:solidFill>
              </a:rPr>
              <a:t> on here:</a:t>
            </a:r>
          </a:p>
          <a:p>
            <a:r>
              <a:rPr lang="nl-NL" sz="2400" dirty="0">
                <a:solidFill>
                  <a:srgbClr val="FFFFFF"/>
                </a:solidFill>
                <a:hlinkClick r:id="rId2"/>
              </a:rPr>
              <a:t>https://docs.scintilla.utwente.nl/masterclass/MatlabCourse2018/Part1</a:t>
            </a:r>
            <a:endParaRPr lang="nl-NL" sz="2400" dirty="0">
              <a:solidFill>
                <a:srgbClr val="FFFFFF"/>
              </a:solidFill>
            </a:endParaRPr>
          </a:p>
          <a:p>
            <a:endParaRPr lang="nl-NL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8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72CAB8-163F-4774-BCA5-DEE6AAFAE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Demo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19A87-E02E-4921-A809-AD2B6A106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09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142</Words>
  <Application>Microsoft Office PowerPoint</Application>
  <PresentationFormat>Breedbeeld</PresentationFormat>
  <Paragraphs>49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Matlab Refresh Evening</vt:lpstr>
      <vt:lpstr>This course</vt:lpstr>
      <vt:lpstr>What is Matlab?</vt:lpstr>
      <vt:lpstr>Interface</vt:lpstr>
      <vt:lpstr>Syntax</vt:lpstr>
      <vt:lpstr>Vectors (and Matrices)</vt:lpstr>
      <vt:lpstr>Important!</vt:lpstr>
      <vt:lpstr>What to do?</vt:lpstr>
      <vt:lpstr>Demo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Refresh Evening</dc:title>
  <dc:creator>Nijenhuis, W.J.G. (Wouter, Student B-EE)</dc:creator>
  <cp:lastModifiedBy>Nijenhuis, W.J.G. (Wouter, Student B-EE)</cp:lastModifiedBy>
  <cp:revision>12</cp:revision>
  <dcterms:created xsi:type="dcterms:W3CDTF">2019-01-14T17:58:48Z</dcterms:created>
  <dcterms:modified xsi:type="dcterms:W3CDTF">2019-01-15T15:46:24Z</dcterms:modified>
</cp:coreProperties>
</file>